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2" r:id="rId4"/>
    <p:sldId id="263" r:id="rId5"/>
    <p:sldId id="261" r:id="rId6"/>
    <p:sldId id="268" r:id="rId7"/>
    <p:sldId id="275" r:id="rId8"/>
    <p:sldId id="276" r:id="rId9"/>
    <p:sldId id="277" r:id="rId10"/>
    <p:sldId id="274" r:id="rId11"/>
    <p:sldId id="269" r:id="rId12"/>
    <p:sldId id="270" r:id="rId13"/>
    <p:sldId id="278" r:id="rId14"/>
    <p:sldId id="260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7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5504">
          <p15:clr>
            <a:srgbClr val="A4A3A4"/>
          </p15:clr>
        </p15:guide>
        <p15:guide id="4" pos="2880">
          <p15:clr>
            <a:srgbClr val="A4A3A4"/>
          </p15:clr>
        </p15:guide>
        <p15:guide id="5" pos="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4604"/>
  </p:normalViewPr>
  <p:slideViewPr>
    <p:cSldViewPr snapToGrid="0" snapToObjects="1">
      <p:cViewPr varScale="1">
        <p:scale>
          <a:sx n="153" d="100"/>
          <a:sy n="153" d="100"/>
        </p:scale>
        <p:origin x="-402" y="-96"/>
      </p:cViewPr>
      <p:guideLst>
        <p:guide orient="horz" pos="257"/>
        <p:guide orient="horz" pos="1620"/>
        <p:guide pos="5504"/>
        <p:guide pos="2880"/>
        <p:guide pos="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9DEEC-DE7E-CD44-AF7C-218B86874FF2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FB765-8FD2-684F-9F48-543BB2C4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89BAF-6959-3046-B943-FEE51985CEF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9760D-F85B-C647-ABC5-35EE68EC7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0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9760D-F85B-C647-ABC5-35EE68EC79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703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9760D-F85B-C647-ABC5-35EE68EC79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78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9760D-F85B-C647-ABC5-35EE68EC79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658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9760D-F85B-C647-ABC5-35EE68EC79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716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7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96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10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9760D-F85B-C647-ABC5-35EE68EC79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590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9760D-F85B-C647-ABC5-35EE68EC79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793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9760D-F85B-C647-ABC5-35EE68EC79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218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9760D-F85B-C647-ABC5-35EE68EC79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14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9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5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2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0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4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ED60-378B-9D4F-A5CD-C3E0ED5FA88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3403" y="2059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D62B2"/>
                </a:solidFill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3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mailto:malyuga-en@rudn.ru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econ.rudn.ru/upload/%D0%9B%D0%98%D0%9D%D0%93%D0%92%D0%98%D0%A1%D0%A2%D0%98%D0%9A%D0%90%20%D0%BF%D1%80%D0%BE%D0%B3%D1%80%D0%B0%D0%BC%D0%BC%D0%B0%20%D0%B2%D1%81%D1%82%D1%83%D0%BF%D0%B8%D1%82%D0%B5%D0%BB%D1%8C%D0%BD%D0%BE%D0%B3%D0%BE%20%D1%8D%D0%BA%D0%B7%D0%B0%D0%BC%D0%B5%D0%BD%D0%B0%20(1).pdf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to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8" b="8430"/>
          <a:stretch/>
        </p:blipFill>
        <p:spPr>
          <a:xfrm>
            <a:off x="-768981" y="0"/>
            <a:ext cx="9167548" cy="472495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98602" y="3602140"/>
            <a:ext cx="7594603" cy="541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spc="300" dirty="0">
              <a:solidFill>
                <a:srgbClr val="005A9B"/>
              </a:solidFill>
              <a:latin typeface="Trebuchet MS"/>
              <a:cs typeface="Trebuchet M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359703" y="931626"/>
            <a:ext cx="4687154" cy="869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38" y="3109989"/>
            <a:ext cx="2325004" cy="6917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2400" y="3741560"/>
            <a:ext cx="677080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/>
              <a:t>Институт мировой экономики и бизнеса</a:t>
            </a:r>
          </a:p>
          <a:p>
            <a:r>
              <a:rPr lang="ru-RU" sz="1600" b="1" dirty="0"/>
              <a:t>Порядок вступительных испытаний направления 45.04.02 «Лингвистика»</a:t>
            </a:r>
          </a:p>
          <a:p>
            <a:r>
              <a:rPr lang="ru-RU" sz="1600" b="1" dirty="0"/>
              <a:t>Магистерская программа «Иностранный язык профессионального общения и специализированный перевод»</a:t>
            </a:r>
          </a:p>
        </p:txBody>
      </p:sp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789FB039-C04F-48F9-B01A-3F55A1FD01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131" y="836488"/>
            <a:ext cx="8567737" cy="3906961"/>
          </a:xfrm>
        </p:spPr>
        <p:txBody>
          <a:bodyPr>
            <a:normAutofit/>
          </a:bodyPr>
          <a:lstStyle/>
          <a:p>
            <a:r>
              <a:rPr lang="ru-RU" sz="1700" b="1" dirty="0">
                <a:solidFill>
                  <a:schemeClr val="tx1"/>
                </a:solidFill>
              </a:rPr>
              <a:t>Содержание теста:</a:t>
            </a:r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b="1" dirty="0">
                <a:solidFill>
                  <a:schemeClr val="tx1"/>
                </a:solidFill>
                <a:cs typeface="Trebuchet MS"/>
              </a:rPr>
              <a:t>Раздел 8: </a:t>
            </a:r>
            <a:r>
              <a:rPr lang="ru-RU" sz="1700" b="1" dirty="0">
                <a:solidFill>
                  <a:schemeClr val="tx1"/>
                </a:solidFill>
                <a:cs typeface="Times New Roman" panose="02020603050405020304" pitchFamily="18" charset="0"/>
              </a:rPr>
              <a:t>Введение в германистику. История английского языка.</a:t>
            </a:r>
            <a:endParaRPr lang="en-US" sz="17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US" sz="17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Вопросы для подготовки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Основные этапы развития английского языка и его периодизация.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В каких странах английский язык является государственным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Указать три основных этапа развития английского языка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Что наиболее важного произошло в эти периоды с точки зрения развития языка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Чьи произведения являются литературными памятниками каждого этапа развития английского языка.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1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B1AD0-CEE0-234F-8740-2B05DEBC40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114725" y="560427"/>
            <a:ext cx="6317747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62B2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9531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131" y="836488"/>
            <a:ext cx="8567737" cy="3906961"/>
          </a:xfrm>
        </p:spPr>
        <p:txBody>
          <a:bodyPr>
            <a:normAutofit/>
          </a:bodyPr>
          <a:lstStyle/>
          <a:p>
            <a:r>
              <a:rPr lang="ru-RU" sz="1700" b="1" dirty="0">
                <a:solidFill>
                  <a:schemeClr val="tx1"/>
                </a:solidFill>
              </a:rPr>
              <a:t>Содержание теста:</a:t>
            </a:r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b="1" dirty="0">
                <a:solidFill>
                  <a:schemeClr val="tx1"/>
                </a:solidFill>
                <a:cs typeface="Trebuchet MS"/>
              </a:rPr>
              <a:t>Раздел 9 : </a:t>
            </a:r>
            <a:r>
              <a:rPr lang="ru-RU" sz="1700" b="1" dirty="0">
                <a:solidFill>
                  <a:schemeClr val="tx1"/>
                </a:solidFill>
                <a:cs typeface="Times New Roman" panose="02020603050405020304" pitchFamily="18" charset="0"/>
              </a:rPr>
              <a:t>Теоретическая фонетика английского языка. </a:t>
            </a:r>
          </a:p>
          <a:p>
            <a:pPr algn="l"/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Вопросы для подготовки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  <a:p>
            <a:pPr algn="l"/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Стилистическое использование интонации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Физические компоненты интонации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Определение интонации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Основные функции интонации в речи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Охарактеризовать физические компоненты интонации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Интонационные стили речи.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B1AD0-CEE0-234F-8740-2B05DEBC40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114725" y="560427"/>
            <a:ext cx="6317747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62B2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7358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131" y="836488"/>
            <a:ext cx="8567737" cy="3906961"/>
          </a:xfrm>
        </p:spPr>
        <p:txBody>
          <a:bodyPr>
            <a:normAutofit/>
          </a:bodyPr>
          <a:lstStyle/>
          <a:p>
            <a:r>
              <a:rPr lang="ru-RU" sz="1700" b="1" dirty="0">
                <a:solidFill>
                  <a:schemeClr val="tx1"/>
                </a:solidFill>
              </a:rPr>
              <a:t>Содержание теста:</a:t>
            </a:r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b="1" dirty="0">
                <a:solidFill>
                  <a:schemeClr val="tx1"/>
                </a:solidFill>
                <a:cs typeface="Trebuchet MS"/>
              </a:rPr>
              <a:t>Раздел 10: </a:t>
            </a:r>
            <a:r>
              <a:rPr lang="ru-RU" sz="1700" b="1" dirty="0">
                <a:solidFill>
                  <a:schemeClr val="tx1"/>
                </a:solidFill>
                <a:cs typeface="Times New Roman" panose="02020603050405020304" pitchFamily="18" charset="0"/>
              </a:rPr>
              <a:t>Теоретическая грамматика английского языка</a:t>
            </a:r>
            <a:r>
              <a:rPr lang="en-US" sz="1700" b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ru-RU" sz="17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Вопросы для подготовки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  <a:p>
            <a:pPr algn="l"/>
            <a:endParaRPr lang="en-US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Части речи в английском языке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Проблемы и принципы классификации частей речи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Где появилось понятие части речи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Охарактеризовать три основных критерия по которым слова языка относятся к той или иной части речи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Деление частей речи на значимые и функциональные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Кратко описать значимые и функциональные части речи английского языка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1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B1AD0-CEE0-234F-8740-2B05DEBC40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114725" y="560427"/>
            <a:ext cx="6317747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62B2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276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131" y="836488"/>
            <a:ext cx="8567737" cy="3906961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cs typeface="Trebuchet MS"/>
              </a:rPr>
              <a:t>Литература для подготовки к вступительному тесту: </a:t>
            </a:r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endParaRPr lang="en-US" sz="1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Реформатский А.А. «Введение в языковедение». М.: Аспект Пресс, 2004.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Соколова М.А. «Теоретическая фонетика английского языка.» М: ВЛАДОС, 2003.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Блох М. Я.  «Теоретическая грамматика английского языка» М.: Высшая школа, 2004.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Арнольд И.В. «Стилистика. Современный английский язык.» М.: Флинта, Наука, 2002.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В.П. Берков  «Введение в германистику.» М.: Высшая школа, 2008. </a:t>
            </a:r>
          </a:p>
          <a:p>
            <a:pPr algn="l"/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1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B1AD0-CEE0-234F-8740-2B05DEBC40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114725" y="560427"/>
            <a:ext cx="6317747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62B2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EB85D6F3-8ED0-43A7-87AB-ABF56A04B1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9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131" y="836488"/>
            <a:ext cx="8567737" cy="3906961"/>
          </a:xfrm>
        </p:spPr>
        <p:txBody>
          <a:bodyPr>
            <a:normAutofit/>
          </a:bodyPr>
          <a:lstStyle/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r>
              <a:rPr lang="ru-RU" sz="2400" dirty="0">
                <a:solidFill>
                  <a:schemeClr val="tx1"/>
                </a:solidFill>
                <a:cs typeface="Trebuchet MS"/>
              </a:rPr>
              <a:t>Руководитель программы </a:t>
            </a:r>
          </a:p>
          <a:p>
            <a:r>
              <a:rPr lang="ru-RU" sz="2400" dirty="0">
                <a:solidFill>
                  <a:schemeClr val="tx1"/>
                </a:solidFill>
                <a:cs typeface="Trebuchet MS"/>
              </a:rPr>
              <a:t>Профессор,</a:t>
            </a:r>
            <a:r>
              <a:rPr lang="en-US" sz="2400" dirty="0">
                <a:solidFill>
                  <a:schemeClr val="tx1"/>
                </a:solidFill>
                <a:cs typeface="Trebuchet MS"/>
              </a:rPr>
              <a:t> </a:t>
            </a:r>
            <a:r>
              <a:rPr lang="ru-RU" sz="2400" dirty="0">
                <a:solidFill>
                  <a:schemeClr val="tx1"/>
                </a:solidFill>
                <a:cs typeface="Trebuchet MS"/>
              </a:rPr>
              <a:t>доктор филологических наук</a:t>
            </a:r>
          </a:p>
          <a:p>
            <a:r>
              <a:rPr lang="ru-RU" sz="2400" dirty="0">
                <a:solidFill>
                  <a:schemeClr val="tx1"/>
                </a:solidFill>
                <a:cs typeface="Trebuchet MS"/>
              </a:rPr>
              <a:t>Заведующий кафедрой иностранных языков экономического факультета РУДН</a:t>
            </a:r>
          </a:p>
          <a:p>
            <a:r>
              <a:rPr lang="ru-RU" sz="2400" b="1" dirty="0">
                <a:solidFill>
                  <a:schemeClr val="tx1"/>
                </a:solidFill>
                <a:cs typeface="Trebuchet MS"/>
              </a:rPr>
              <a:t>Малюга Елена Николаевна</a:t>
            </a:r>
          </a:p>
          <a:p>
            <a:r>
              <a:rPr lang="en-US" sz="2400" dirty="0">
                <a:solidFill>
                  <a:schemeClr val="tx1"/>
                </a:solidFill>
                <a:cs typeface="Trebuchet MS"/>
                <a:hlinkClick r:id="rId6"/>
              </a:rPr>
              <a:t>malyuga-en@rudn.ru</a:t>
            </a:r>
            <a:endParaRPr lang="ru-RU" sz="2400" dirty="0">
              <a:solidFill>
                <a:schemeClr val="tx1"/>
              </a:solidFill>
              <a:cs typeface="Trebuchet MS"/>
            </a:endParaRPr>
          </a:p>
          <a:p>
            <a:r>
              <a:rPr lang="ru-RU" sz="2400" dirty="0">
                <a:solidFill>
                  <a:schemeClr val="tx1"/>
                </a:solidFill>
                <a:cs typeface="Trebuchet MS"/>
              </a:rPr>
              <a:t>8-9255856746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14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114725" y="560427"/>
            <a:ext cx="6317747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A28CF3A6-399D-4A35-994C-2B579C3AD1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3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865" y="836488"/>
            <a:ext cx="8686004" cy="3906961"/>
          </a:xfrm>
        </p:spPr>
        <p:txBody>
          <a:bodyPr>
            <a:normAutofit lnSpcReduction="10000"/>
          </a:bodyPr>
          <a:lstStyle/>
          <a:p>
            <a:r>
              <a:rPr lang="ru-RU" sz="1700" b="1" dirty="0">
                <a:solidFill>
                  <a:schemeClr val="tx1"/>
                </a:solidFill>
              </a:rPr>
              <a:t>Направление 45.04.02 «Лингвистика»</a:t>
            </a:r>
          </a:p>
          <a:p>
            <a:r>
              <a:rPr lang="ru-RU" sz="1700" b="1" dirty="0">
                <a:solidFill>
                  <a:schemeClr val="tx1"/>
                </a:solidFill>
              </a:rPr>
              <a:t>Магистерская программа «Иностранный язык профессионального общения и специализированный перевод»</a:t>
            </a:r>
          </a:p>
          <a:p>
            <a:r>
              <a:rPr lang="ru-RU" sz="1700" b="1" dirty="0">
                <a:solidFill>
                  <a:schemeClr val="tx1"/>
                </a:solidFill>
              </a:rPr>
              <a:t>Компьютерное тестирование </a:t>
            </a:r>
            <a:endParaRPr lang="ru-RU" sz="1700" dirty="0">
              <a:solidFill>
                <a:schemeClr val="tx1"/>
              </a:solidFill>
            </a:endParaRPr>
          </a:p>
          <a:p>
            <a:pPr algn="just"/>
            <a:endParaRPr lang="ru-RU" sz="1800" dirty="0">
              <a:solidFill>
                <a:schemeClr val="tx1"/>
              </a:solidFill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cs typeface="Trebuchet MS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cs typeface="Trebuchet MS"/>
              </a:rPr>
              <a:t>90 минут на выполнение теста</a:t>
            </a:r>
          </a:p>
          <a:p>
            <a:pPr algn="just"/>
            <a:r>
              <a:rPr lang="ru-RU" sz="1700" i="1" dirty="0">
                <a:solidFill>
                  <a:schemeClr val="tx1"/>
                </a:solidFill>
                <a:cs typeface="Trebuchet MS"/>
              </a:rPr>
              <a:t>Оценивается из 100 баллов </a:t>
            </a:r>
          </a:p>
          <a:p>
            <a:pPr algn="just"/>
            <a:r>
              <a:rPr lang="ru-RU" sz="1700" i="1" dirty="0">
                <a:solidFill>
                  <a:schemeClr val="tx1"/>
                </a:solidFill>
                <a:cs typeface="Trebuchet MS"/>
              </a:rPr>
              <a:t>(2 балла - правильный ответ, 0 баллов – неправильный)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114725" y="560427"/>
            <a:ext cx="6317747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864" y="1908314"/>
            <a:ext cx="3706812" cy="17989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50 вопросов с множественным выбором (соответствуют теоретической части программы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магистратуры)</a:t>
            </a:r>
          </a:p>
          <a:p>
            <a:pPr algn="ctr"/>
            <a:r>
              <a:rPr lang="ru-RU" sz="1400" i="1" u="sng" dirty="0">
                <a:solidFill>
                  <a:schemeClr val="tx1"/>
                </a:solidFill>
              </a:rPr>
              <a:t>Ссылка на программу</a:t>
            </a:r>
            <a:r>
              <a:rPr lang="en-US" sz="1400" i="1" u="sng" dirty="0">
                <a:solidFill>
                  <a:schemeClr val="tx1"/>
                </a:solidFill>
              </a:rPr>
              <a:t> </a:t>
            </a:r>
            <a:r>
              <a:rPr lang="en-US" sz="80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con.rudn.ru/upload/%D0%9B%D0%98%D0%9D%D0%93%D0%92%D0%98%D0%A1%D0%A2%D0%98%D0%9A%D0%90%20%D0%BF%D1%80%D0%BE%D0%B3%D1%80%D0%B0%D0%BC%D0%BC%D0%B0%20%D0%B2%D1%81%D1%82%D1%83%D0%BF%D0%B8%D1%82%D0%B5%D0%BB%D1%8C%D0%BD%D0%BE%D0%B3%D0%BE%20%D1%8D%D0%BA%D0%B7%D0%B0%D0%BC%D0%B5%D0%BD%D0%B0%20(1).</a:t>
            </a:r>
            <a:r>
              <a:rPr lang="en-US" sz="800" dirty="0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pdf</a:t>
            </a:r>
            <a:endParaRPr lang="ru-RU" sz="800" i="1" u="sng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3876675" y="1769085"/>
            <a:ext cx="3880156" cy="1057275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I</a:t>
            </a:r>
            <a:r>
              <a:rPr lang="ru-RU" sz="1700" dirty="0">
                <a:solidFill>
                  <a:schemeClr val="tx1"/>
                </a:solidFill>
              </a:rPr>
              <a:t> часть теста - 25 вопросов по базовой части программы</a:t>
            </a:r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3876675" y="2927998"/>
            <a:ext cx="3853962" cy="1000125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II </a:t>
            </a:r>
            <a:r>
              <a:rPr lang="ru-RU" sz="1700" dirty="0">
                <a:solidFill>
                  <a:schemeClr val="tx1"/>
                </a:solidFill>
              </a:rPr>
              <a:t>часть теста - 25 вопросов по специальной части программы</a:t>
            </a: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7882528" y="2297723"/>
            <a:ext cx="549944" cy="127390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9057C751-B6CE-444C-9CE3-6856577D19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9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601" y="989725"/>
            <a:ext cx="8567737" cy="3906961"/>
          </a:xfrm>
        </p:spPr>
        <p:txBody>
          <a:bodyPr>
            <a:normAutofit/>
          </a:bodyPr>
          <a:lstStyle/>
          <a:p>
            <a:r>
              <a:rPr lang="ru-RU" sz="1700" b="1" dirty="0">
                <a:solidFill>
                  <a:schemeClr val="tx1"/>
                </a:solidFill>
              </a:rPr>
              <a:t>Содержание теста:</a:t>
            </a:r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b="1" dirty="0">
                <a:solidFill>
                  <a:schemeClr val="tx1"/>
                </a:solidFill>
                <a:cs typeface="Times New Roman" panose="02020603050405020304" pitchFamily="18" charset="0"/>
              </a:rPr>
              <a:t>Раздел 1: Фонетика как раздел лингвистики. Связь фонетики с другими разделами лингвистики.</a:t>
            </a:r>
          </a:p>
          <a:p>
            <a:endParaRPr lang="ru-RU" sz="17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1700" dirty="0">
                <a:solidFill>
                  <a:schemeClr val="tx1"/>
                </a:solidFill>
                <a:cs typeface="Trebuchet MS"/>
              </a:rPr>
              <a:t>Вопросы для подготовки</a:t>
            </a:r>
            <a:r>
              <a:rPr lang="en-US" sz="1700" dirty="0">
                <a:solidFill>
                  <a:schemeClr val="tx1"/>
                </a:solidFill>
                <a:cs typeface="Trebuchet MS"/>
              </a:rPr>
              <a:t>:</a:t>
            </a:r>
            <a:endParaRPr lang="ru-RU" sz="1700" dirty="0">
              <a:solidFill>
                <a:schemeClr val="tx1"/>
              </a:solidFill>
              <a:cs typeface="Trebuchet M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Фонетика как лингвистическая дисциплина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На какие разделы делится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фонетика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Какие существуют методы фонетических исследований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Как фонетика связана с другими лингвистическими дисциплинами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3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114725" y="560427"/>
            <a:ext cx="6317747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47A38D25-CD94-4526-A7C9-52BE7791EA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1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131" y="836488"/>
            <a:ext cx="8567737" cy="3906961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Содержание теста: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Раздел 2:  Грамматика как раздел лингвистики. Связь грамматики с другими разделами лингвистики.</a:t>
            </a:r>
          </a:p>
          <a:p>
            <a:pPr algn="just"/>
            <a:endParaRPr lang="ru-RU" sz="1800" dirty="0">
              <a:solidFill>
                <a:schemeClr val="tx1"/>
              </a:solidFill>
              <a:cs typeface="Trebuchet MS"/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Вопросы для подготовки</a:t>
            </a: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Что изучает грамматика как лингвистическая наука</a:t>
            </a: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Как грамматика связана с другими лингвистическими науками</a:t>
            </a: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На какие три уровня делится язык</a:t>
            </a: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Почему язык — это система, в которой тесно взаимодействуют все три основные уровни языка</a:t>
            </a: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Эдмунд </a:t>
            </a:r>
            <a:r>
              <a:rPr lang="ru-RU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Гуссерль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и его понимание знака</a:t>
            </a: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Карл </a:t>
            </a:r>
            <a:r>
              <a:rPr lang="ru-RU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Бюлер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и его «Теория языка»</a:t>
            </a: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Ноэм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Хомский о том, что является основным признаком предложения</a:t>
            </a: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И.А. </a:t>
            </a:r>
            <a:r>
              <a:rPr lang="ru-RU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Бодуэн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де </a:t>
            </a:r>
            <a:r>
              <a:rPr lang="ru-RU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Куртенэ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и Ф. де Соссюр о том, что такое язык. </a:t>
            </a:r>
          </a:p>
          <a:p>
            <a:pPr algn="just"/>
            <a:endParaRPr lang="ru-RU" sz="1800" i="1" dirty="0">
              <a:solidFill>
                <a:schemeClr val="tx1"/>
              </a:solidFill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4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114725" y="560427"/>
            <a:ext cx="6317747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0035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131" y="836488"/>
            <a:ext cx="8567737" cy="4233352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Содержание теста: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  <a:cs typeface="Trebuchet MS"/>
              </a:rPr>
              <a:t>Раздел 3: </a:t>
            </a:r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Функциональная стилистика.</a:t>
            </a:r>
          </a:p>
          <a:p>
            <a:pPr algn="just"/>
            <a:endParaRPr lang="ru-RU" sz="1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Вопросы для подготовки</a:t>
            </a: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Текст как предмет изучения стилистики.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Что такое функциональный стиль</a:t>
            </a: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Перечислить функциональные стили.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Дать краткую характеристику функциональных стилей.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Дать определение текста.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Какие основные характеристики текста выделяют лингвисты</a:t>
            </a: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Воззрения М. </a:t>
            </a:r>
            <a:r>
              <a:rPr lang="ru-RU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Халлидея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о тексте.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Семиотика текста.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Ю.М. </a:t>
            </a:r>
            <a:r>
              <a:rPr lang="ru-RU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Скребнев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и его понятие о </a:t>
            </a:r>
            <a:r>
              <a:rPr lang="ru-RU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субъязыке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Функциональный стиль и регистры языка.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900" dirty="0">
              <a:solidFill>
                <a:schemeClr val="tx1"/>
              </a:solidFill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5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114725" y="560427"/>
            <a:ext cx="6317747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6762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131" y="836488"/>
            <a:ext cx="8567737" cy="3906961"/>
          </a:xfrm>
        </p:spPr>
        <p:txBody>
          <a:bodyPr>
            <a:normAutofit/>
          </a:bodyPr>
          <a:lstStyle/>
          <a:p>
            <a:r>
              <a:rPr lang="ru-RU" sz="1700" b="1" dirty="0">
                <a:solidFill>
                  <a:schemeClr val="tx1"/>
                </a:solidFill>
              </a:rPr>
              <a:t>Содержание теста:</a:t>
            </a:r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b="1" dirty="0">
                <a:solidFill>
                  <a:schemeClr val="tx1"/>
                </a:solidFill>
                <a:cs typeface="Trebuchet MS"/>
              </a:rPr>
              <a:t>Раздел</a:t>
            </a:r>
            <a:r>
              <a:rPr lang="en-US" sz="1700" b="1" dirty="0">
                <a:solidFill>
                  <a:schemeClr val="tx1"/>
                </a:solidFill>
                <a:cs typeface="Trebuchet MS"/>
              </a:rPr>
              <a:t> </a:t>
            </a:r>
            <a:r>
              <a:rPr lang="ru-RU" sz="1700" b="1" dirty="0">
                <a:solidFill>
                  <a:schemeClr val="tx1"/>
                </a:solidFill>
                <a:cs typeface="Trebuchet MS"/>
              </a:rPr>
              <a:t>4: </a:t>
            </a:r>
            <a:r>
              <a:rPr lang="ru-RU" sz="1700" b="1" dirty="0">
                <a:solidFill>
                  <a:schemeClr val="tx1"/>
                </a:solidFill>
              </a:rPr>
              <a:t>Германская группа языков. Классификация германских языков и области их распространения.</a:t>
            </a:r>
          </a:p>
          <a:p>
            <a:pPr algn="l"/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Вопросы для подготовки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Германские языки в языковой картине мира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Определение языковой семьи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Примеры языковых семей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Указать к какой языковой семье относится германская группа языков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На какие три группы делится германская группа языков 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Какие языки в них входят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Кратко указать места их распространения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Й. Шмидт об индогерманских языках. </a:t>
            </a:r>
            <a:endParaRPr lang="ru-RU" sz="1700" dirty="0">
              <a:solidFill>
                <a:schemeClr val="tx1"/>
              </a:solidFill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B1AD0-CEE0-234F-8740-2B05DEBC40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114725" y="560427"/>
            <a:ext cx="6317747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62B2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3086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131" y="836488"/>
            <a:ext cx="8567737" cy="3906961"/>
          </a:xfrm>
        </p:spPr>
        <p:txBody>
          <a:bodyPr>
            <a:normAutofit/>
          </a:bodyPr>
          <a:lstStyle/>
          <a:p>
            <a:r>
              <a:rPr lang="ru-RU" sz="1700" b="1" dirty="0">
                <a:solidFill>
                  <a:schemeClr val="tx1"/>
                </a:solidFill>
              </a:rPr>
              <a:t>Содержание теста:</a:t>
            </a:r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b="1" dirty="0">
                <a:solidFill>
                  <a:schemeClr val="tx1"/>
                </a:solidFill>
                <a:cs typeface="Trebuchet MS"/>
              </a:rPr>
              <a:t>Раздел 5: </a:t>
            </a:r>
            <a:r>
              <a:rPr lang="ru-RU" sz="2000" b="1" dirty="0">
                <a:solidFill>
                  <a:schemeClr val="tx1"/>
                </a:solidFill>
              </a:rPr>
              <a:t>Фонетическая система английского языка </a:t>
            </a:r>
            <a:endParaRPr lang="en-US" sz="2000" b="1" dirty="0">
              <a:solidFill>
                <a:schemeClr val="tx1"/>
              </a:solidFill>
              <a:cs typeface="Trebuchet MS"/>
            </a:endParaRPr>
          </a:p>
          <a:p>
            <a:endParaRPr lang="ru-RU" sz="17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Вопросы для подготовки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Определение фонемы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Принцип, по которому фонемы делятся на гласные и согласные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Основания, по которым происходит их классификация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Ассимиляция согласных и редукция гласных в связанной речи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Модификация гласных и согласных в связанной речи.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Что такое </a:t>
            </a:r>
            <a:r>
              <a:rPr lang="ru-RU" sz="17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эллизия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en-US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Что такое редукция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Фразовое ударение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B1AD0-CEE0-234F-8740-2B05DEBC40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114725" y="560427"/>
            <a:ext cx="6317747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62B2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5164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131" y="836488"/>
            <a:ext cx="8567737" cy="3906961"/>
          </a:xfrm>
        </p:spPr>
        <p:txBody>
          <a:bodyPr>
            <a:normAutofit/>
          </a:bodyPr>
          <a:lstStyle/>
          <a:p>
            <a:r>
              <a:rPr lang="ru-RU" sz="1700" b="1" dirty="0">
                <a:solidFill>
                  <a:schemeClr val="tx1"/>
                </a:solidFill>
              </a:rPr>
              <a:t>Содержание теста:</a:t>
            </a:r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b="1" dirty="0">
                <a:solidFill>
                  <a:schemeClr val="tx1"/>
                </a:solidFill>
                <a:cs typeface="Trebuchet MS"/>
              </a:rPr>
              <a:t>Раздел 6 : </a:t>
            </a:r>
            <a:r>
              <a:rPr lang="ru-RU" sz="1700" b="1" dirty="0">
                <a:solidFill>
                  <a:schemeClr val="tx1"/>
                </a:solidFill>
                <a:cs typeface="Times New Roman" panose="02020603050405020304" pitchFamily="18" charset="0"/>
              </a:rPr>
              <a:t>Особенности грамматического строя английского языка. </a:t>
            </a:r>
          </a:p>
          <a:p>
            <a:r>
              <a:rPr lang="ru-RU" sz="1700" b="1" dirty="0">
                <a:solidFill>
                  <a:schemeClr val="tx1"/>
                </a:solidFill>
                <a:cs typeface="Times New Roman" panose="02020603050405020304" pitchFamily="18" charset="0"/>
              </a:rPr>
              <a:t>Теоретическая грамматика английского языка.</a:t>
            </a:r>
          </a:p>
          <a:p>
            <a:pPr algn="l"/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Вопросы для подготовки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Краткое описание морфологической структуры слова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Существующие грамматические категории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Особенности английского имени существительного, имени прилагательного, глагола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Особенности синтаксиса английского языка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Референциальное</a:t>
            </a: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 грамматическое значение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Грамматическая форма слова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B1AD0-CEE0-234F-8740-2B05DEBC40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114725" y="560427"/>
            <a:ext cx="6317747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62B2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7173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131" y="836488"/>
            <a:ext cx="8567737" cy="3906961"/>
          </a:xfrm>
        </p:spPr>
        <p:txBody>
          <a:bodyPr>
            <a:normAutofit/>
          </a:bodyPr>
          <a:lstStyle/>
          <a:p>
            <a:r>
              <a:rPr lang="ru-RU" sz="1700" b="1" dirty="0">
                <a:solidFill>
                  <a:schemeClr val="tx1"/>
                </a:solidFill>
              </a:rPr>
              <a:t>Содержание теста:</a:t>
            </a:r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b="1" dirty="0">
                <a:solidFill>
                  <a:schemeClr val="tx1"/>
                </a:solidFill>
                <a:cs typeface="Trebuchet MS"/>
              </a:rPr>
              <a:t>Раздел 7: </a:t>
            </a:r>
            <a:r>
              <a:rPr lang="ru-RU" sz="1700" b="1" dirty="0">
                <a:solidFill>
                  <a:schemeClr val="tx1"/>
                </a:solidFill>
                <a:cs typeface="Times New Roman" panose="02020603050405020304" pitchFamily="18" charset="0"/>
              </a:rPr>
              <a:t>Лексикология современного английского языка. </a:t>
            </a:r>
          </a:p>
          <a:p>
            <a:pPr algn="l"/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Вопросы для подготовки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Лексические единицы языка. </a:t>
            </a:r>
            <a:endParaRPr lang="en-US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Словарный состав как система лексических единиц.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Проблема понятия слова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 (Ф. де Соссюр, Л.В. Щерба  о проблеме понятия слова)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Типы слов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Признаки, по которым слова дифференцируются и входят в словарный состав языка.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Слово с точки зрения лексикологии</a:t>
            </a:r>
            <a:r>
              <a:rPr lang="en-US" sz="17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М. В. Ломоносов о «трех штилях». </a:t>
            </a:r>
          </a:p>
          <a:p>
            <a:pPr algn="just"/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B1AD0-CEE0-234F-8740-2B05DEBC40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7" y="493185"/>
            <a:ext cx="1573023" cy="46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114725" y="560427"/>
            <a:ext cx="6317747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62B2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5879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852</Words>
  <Application>Microsoft Office PowerPoint</Application>
  <PresentationFormat>Экран (16:9)</PresentationFormat>
  <Paragraphs>197</Paragraphs>
  <Slides>14</Slides>
  <Notes>14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 Malyuga</dc:creator>
  <cp:lastModifiedBy>Золотарева Марина Валерьевна</cp:lastModifiedBy>
  <cp:revision>40</cp:revision>
  <dcterms:modified xsi:type="dcterms:W3CDTF">2020-06-18T09:07:56Z</dcterms:modified>
</cp:coreProperties>
</file>